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6" r:id="rId6"/>
    <p:sldId id="265" r:id="rId7"/>
    <p:sldId id="268" r:id="rId8"/>
    <p:sldId id="269" r:id="rId9"/>
    <p:sldId id="270" r:id="rId10"/>
    <p:sldId id="271" r:id="rId11"/>
    <p:sldId id="272" r:id="rId1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35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913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86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각 삼각형 14">
            <a:extLst>
              <a:ext uri="{FF2B5EF4-FFF2-40B4-BE49-F238E27FC236}">
                <a16:creationId xmlns:a16="http://schemas.microsoft.com/office/drawing/2014/main" id="{7B369207-5707-48E5-9060-5F633568A1DB}"/>
              </a:ext>
            </a:extLst>
          </p:cNvPr>
          <p:cNvSpPr/>
          <p:nvPr userDrawn="1"/>
        </p:nvSpPr>
        <p:spPr>
          <a:xfrm rot="10800000">
            <a:off x="3322424" y="4550"/>
            <a:ext cx="8869198" cy="6499041"/>
          </a:xfrm>
          <a:prstGeom prst="rtTriangle">
            <a:avLst/>
          </a:prstGeom>
          <a:solidFill>
            <a:srgbClr val="D7C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각 삼각형 15">
            <a:extLst>
              <a:ext uri="{FF2B5EF4-FFF2-40B4-BE49-F238E27FC236}">
                <a16:creationId xmlns:a16="http://schemas.microsoft.com/office/drawing/2014/main" id="{50094188-C11A-4122-A924-11BB19F817E9}"/>
              </a:ext>
            </a:extLst>
          </p:cNvPr>
          <p:cNvSpPr/>
          <p:nvPr userDrawn="1"/>
        </p:nvSpPr>
        <p:spPr>
          <a:xfrm rot="10800000">
            <a:off x="3778135" y="4550"/>
            <a:ext cx="8413487" cy="6121190"/>
          </a:xfrm>
          <a:prstGeom prst="rtTriangle">
            <a:avLst/>
          </a:prstGeom>
          <a:solidFill>
            <a:srgbClr val="7D001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7C4B52-8268-428D-98D2-EFD934C7F955}"/>
              </a:ext>
            </a:extLst>
          </p:cNvPr>
          <p:cNvSpPr txBox="1"/>
          <p:nvPr userDrawn="1"/>
        </p:nvSpPr>
        <p:spPr>
          <a:xfrm>
            <a:off x="443128" y="2644170"/>
            <a:ext cx="7535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고려대학교B" panose="02020603020101020101" pitchFamily="18" charset="-127"/>
                <a:ea typeface="고려대학교B" panose="02020603020101020101" pitchFamily="18" charset="-127"/>
              </a:rPr>
              <a:t>2021</a:t>
            </a:r>
            <a:r>
              <a:rPr lang="ko-KR" altLang="en-US" sz="4800" dirty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고려대학교B" panose="02020603020101020101" pitchFamily="18" charset="-127"/>
                <a:ea typeface="고려대학교B" panose="02020603020101020101" pitchFamily="18" charset="-127"/>
              </a:rPr>
              <a:t>학년도</a:t>
            </a:r>
            <a:endParaRPr lang="en-US" altLang="ko-KR" sz="4800" dirty="0">
              <a:solidFill>
                <a:srgbClr val="850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고려대학교B" panose="02020603020101020101" pitchFamily="18" charset="-127"/>
              <a:ea typeface="고려대학교B" panose="02020603020101020101" pitchFamily="18" charset="-127"/>
            </a:endParaRPr>
          </a:p>
          <a:p>
            <a:r>
              <a:rPr lang="ko-KR" altLang="en-US" sz="4800" dirty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고려대학교B" panose="02020603020101020101" pitchFamily="18" charset="-127"/>
                <a:ea typeface="고려대학교B" panose="02020603020101020101" pitchFamily="18" charset="-127"/>
              </a:rPr>
              <a:t>대학원업무 담당자 워크숍</a:t>
            </a:r>
            <a:endParaRPr lang="en-US" altLang="ko-KR" sz="4800" dirty="0">
              <a:solidFill>
                <a:srgbClr val="850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고려대학교B" panose="02020603020101020101" pitchFamily="18" charset="-127"/>
              <a:ea typeface="고려대학교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75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68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95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34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935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3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78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46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354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38EA8-DB39-44E2-B3A2-5A1BE9FD96EB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35D8-2B0E-4621-876F-E9C8561FBE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97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raduate_bk21@korea.ac.k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raduate2.korea.ac.kr/" TargetMode="External"/><Relationship Id="rId4" Type="http://schemas.openxmlformats.org/officeDocument/2006/relationships/hyperlink" Target="mailto:graduate2@korea.ac.k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raduate_bk21@korea.ac.k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raduate2@korea.ac.k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6815" y="2717321"/>
            <a:ext cx="6193766" cy="1915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495691" y="3485072"/>
            <a:ext cx="1233577" cy="8108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E37A9-2462-45E8-99B9-8745839F4A49}"/>
              </a:ext>
            </a:extLst>
          </p:cNvPr>
          <p:cNvSpPr txBox="1"/>
          <p:nvPr/>
        </p:nvSpPr>
        <p:spPr>
          <a:xfrm>
            <a:off x="1939299" y="2520691"/>
            <a:ext cx="61740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학위청구논문 </a:t>
            </a:r>
            <a:endParaRPr lang="en-US" altLang="ko-KR" sz="4800" dirty="0" smtClean="0">
              <a:solidFill>
                <a:srgbClr val="850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ko-KR" altLang="en-US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제출자격요건</a:t>
            </a:r>
            <a:r>
              <a:rPr lang="en-US" altLang="ko-KR" sz="4800" dirty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ko-KR" altLang="en-US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확인 </a:t>
            </a:r>
            <a:endParaRPr lang="en-US" altLang="ko-KR" sz="4800" dirty="0" smtClean="0">
              <a:solidFill>
                <a:srgbClr val="850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ko-KR" altLang="en-US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매뉴얼</a:t>
            </a:r>
            <a:endParaRPr lang="en-US" altLang="ko-KR" sz="4800" dirty="0" smtClean="0">
              <a:solidFill>
                <a:srgbClr val="850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8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775" y="0"/>
            <a:ext cx="1800225" cy="876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898" y="2086089"/>
            <a:ext cx="1077153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▶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Introduction to Graduate </a:t>
            </a:r>
            <a:r>
              <a:rPr lang="en-US" altLang="ko-KR" sz="2400" dirty="0" smtClean="0"/>
              <a:t>Study: </a:t>
            </a:r>
            <a:r>
              <a:rPr lang="en-US" altLang="ko-KR" sz="2400" dirty="0" smtClean="0">
                <a:hlinkClick r:id="rId3"/>
              </a:rPr>
              <a:t>graduate_bk21@korea.ac.kr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▶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Foreign language </a:t>
            </a:r>
            <a:r>
              <a:rPr lang="en-US" altLang="ko-KR" sz="2400" dirty="0" smtClean="0"/>
              <a:t>exam: </a:t>
            </a:r>
            <a:r>
              <a:rPr lang="en-US" altLang="ko-KR" sz="2400" dirty="0" smtClean="0">
                <a:hlinkClick r:id="rId4"/>
              </a:rPr>
              <a:t>graduate2@korea.ac.kr</a:t>
            </a:r>
            <a:endParaRPr lang="en-US" altLang="ko-KR" sz="2400" dirty="0" smtClean="0"/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                                </a:t>
            </a:r>
            <a:r>
              <a:rPr lang="en-US" altLang="ko-KR" sz="2400" dirty="0" smtClean="0">
                <a:hlinkClick r:id="rId5"/>
              </a:rPr>
              <a:t>https://graduate2.korea.ac.kr/</a:t>
            </a:r>
            <a:endParaRPr lang="en-US" altLang="ko-KR" sz="2400" dirty="0" smtClean="0"/>
          </a:p>
          <a:p>
            <a:r>
              <a:rPr lang="en-US" altLang="ko-KR" sz="1600" dirty="0" smtClean="0"/>
              <a:t>                                                           (Academics</a:t>
            </a:r>
            <a:r>
              <a:rPr lang="ko-KR" altLang="en-US" sz="1600" dirty="0" smtClean="0"/>
              <a:t>→</a:t>
            </a:r>
            <a:r>
              <a:rPr lang="en-US" altLang="ko-KR" sz="1600" dirty="0" smtClean="0"/>
              <a:t>Academic Affairs</a:t>
            </a:r>
            <a:r>
              <a:rPr lang="ko-KR" altLang="en-US" sz="1600" dirty="0" smtClean="0"/>
              <a:t>→</a:t>
            </a:r>
            <a:r>
              <a:rPr lang="en-US" altLang="ko-KR" sz="1600" dirty="0" smtClean="0"/>
              <a:t>Eligibility </a:t>
            </a:r>
            <a:r>
              <a:rPr lang="en-US" altLang="ko-KR" sz="1600" dirty="0"/>
              <a:t>Exams for </a:t>
            </a:r>
            <a:r>
              <a:rPr lang="en-US" altLang="ko-KR" sz="1600" dirty="0" smtClean="0"/>
              <a:t>Dissertation)</a:t>
            </a:r>
          </a:p>
          <a:p>
            <a:endParaRPr lang="en-US" altLang="ko-KR" sz="16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/>
              <a:t>▶</a:t>
            </a:r>
            <a:r>
              <a:rPr lang="en-US" altLang="ko-KR" sz="2400" dirty="0" smtClean="0"/>
              <a:t> For </a:t>
            </a:r>
            <a:r>
              <a:rPr lang="en-US" altLang="ko-KR" sz="2400" dirty="0"/>
              <a:t>more detailed information, please contact your department </a:t>
            </a:r>
            <a:r>
              <a:rPr lang="en-US" altLang="ko-KR" sz="2400" dirty="0" smtClean="0"/>
              <a:t>office.</a:t>
            </a:r>
            <a:endParaRPr lang="ko-KR" alt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9DAD30-C5B5-4FF5-92B6-0215D38214D9}"/>
              </a:ext>
            </a:extLst>
          </p:cNvPr>
          <p:cNvSpPr txBox="1"/>
          <p:nvPr/>
        </p:nvSpPr>
        <p:spPr>
          <a:xfrm>
            <a:off x="465898" y="223323"/>
            <a:ext cx="11260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altLang="ko-KR" sz="4000" b="1" dirty="0">
                <a:solidFill>
                  <a:srgbClr val="850523"/>
                </a:solidFill>
                <a:latin typeface="+mn-ea"/>
              </a:rPr>
              <a:t>Contact </a:t>
            </a:r>
            <a:r>
              <a:rPr lang="en-US" altLang="ko-KR" sz="4000" b="1" dirty="0" smtClean="0">
                <a:solidFill>
                  <a:srgbClr val="850523"/>
                </a:solidFill>
                <a:latin typeface="+mn-ea"/>
              </a:rPr>
              <a:t>Information</a:t>
            </a:r>
            <a:endParaRPr lang="ko-KR" altLang="en-US" sz="4000" b="1" dirty="0">
              <a:solidFill>
                <a:srgbClr val="850523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94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6815" y="2717321"/>
            <a:ext cx="6193766" cy="1915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495691" y="3485072"/>
            <a:ext cx="1233577" cy="8108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E37A9-2462-45E8-99B9-8745839F4A49}"/>
              </a:ext>
            </a:extLst>
          </p:cNvPr>
          <p:cNvSpPr txBox="1"/>
          <p:nvPr/>
        </p:nvSpPr>
        <p:spPr>
          <a:xfrm>
            <a:off x="2512877" y="3259354"/>
            <a:ext cx="6174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End.</a:t>
            </a:r>
            <a:endParaRPr lang="ko-KR" altLang="en-US" sz="4800" dirty="0">
              <a:solidFill>
                <a:srgbClr val="850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01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9DAD30-C5B5-4FF5-92B6-0215D38214D9}"/>
              </a:ext>
            </a:extLst>
          </p:cNvPr>
          <p:cNvSpPr txBox="1"/>
          <p:nvPr/>
        </p:nvSpPr>
        <p:spPr>
          <a:xfrm>
            <a:off x="465898" y="223323"/>
            <a:ext cx="11260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ko-KR" altLang="en-US" sz="4000" b="1" dirty="0" smtClean="0">
                <a:solidFill>
                  <a:srgbClr val="84001F"/>
                </a:solidFill>
                <a:latin typeface="+mn-ea"/>
              </a:rPr>
              <a:t>포탈</a:t>
            </a:r>
            <a:r>
              <a:rPr lang="en-US" altLang="ko-KR" sz="4000" b="1" dirty="0" smtClean="0">
                <a:solidFill>
                  <a:srgbClr val="84001F"/>
                </a:solidFill>
                <a:latin typeface="+mn-ea"/>
              </a:rPr>
              <a:t>(</a:t>
            </a:r>
            <a:r>
              <a:rPr lang="ko-KR" altLang="en-US" sz="4000" b="1" dirty="0" smtClean="0">
                <a:solidFill>
                  <a:srgbClr val="84001F"/>
                </a:solidFill>
                <a:latin typeface="+mn-ea"/>
              </a:rPr>
              <a:t>학생조회화면</a:t>
            </a:r>
            <a:r>
              <a:rPr lang="en-US" altLang="ko-KR" sz="4000" b="1" dirty="0" smtClean="0">
                <a:solidFill>
                  <a:srgbClr val="84001F"/>
                </a:solidFill>
                <a:latin typeface="+mn-ea"/>
              </a:rPr>
              <a:t>)</a:t>
            </a:r>
            <a:endParaRPr lang="ko-KR" altLang="en-US" sz="4000" b="1" dirty="0">
              <a:solidFill>
                <a:srgbClr val="850523"/>
              </a:solidFill>
              <a:latin typeface="+mn-ea"/>
            </a:endParaRPr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996076" y="931209"/>
            <a:ext cx="8579296" cy="5088197"/>
          </a:xfrm>
        </p:spPr>
        <p:txBody>
          <a:bodyPr>
            <a:noAutofit/>
          </a:bodyPr>
          <a:lstStyle>
            <a:lvl1pPr marL="257175" indent="-257175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Font typeface="Wingdings" pitchFamily="2" charset="2"/>
              <a:buChar char="§"/>
            </a:pPr>
            <a:r>
              <a:rPr lang="ko-KR" altLang="en-US" sz="3200" b="1" dirty="0" smtClean="0">
                <a:latin typeface="고려대학교M" panose="02020603020101020101" pitchFamily="18" charset="-127"/>
                <a:ea typeface="고려대학교M" panose="02020603020101020101" pitchFamily="18" charset="-127"/>
              </a:rPr>
              <a:t> </a:t>
            </a:r>
            <a:r>
              <a:rPr lang="ko-KR" altLang="en-US" sz="3200" b="1" dirty="0" smtClean="0">
                <a:solidFill>
                  <a:srgbClr val="850523"/>
                </a:solidFill>
                <a:latin typeface="+mn-ea"/>
              </a:rPr>
              <a:t>메뉴</a:t>
            </a:r>
            <a:endParaRPr lang="en-US" altLang="ko-KR" sz="3200" b="1" dirty="0" smtClean="0">
              <a:solidFill>
                <a:srgbClr val="850523"/>
              </a:solidFill>
              <a:latin typeface="+mn-ea"/>
            </a:endParaRPr>
          </a:p>
          <a:p>
            <a:pPr marL="0" indent="0" fontAlgn="base" latinLnBrk="0">
              <a:buNone/>
            </a:pPr>
            <a:r>
              <a:rPr lang="en-US" altLang="ko-KR" sz="1600" dirty="0" smtClean="0">
                <a:latin typeface="+mn-ea"/>
              </a:rPr>
              <a:t>    : </a:t>
            </a:r>
            <a:r>
              <a:rPr lang="en-US" altLang="ko-KR" sz="1600" dirty="0" err="1" smtClean="0">
                <a:latin typeface="+mn-ea"/>
              </a:rPr>
              <a:t>학적</a:t>
            </a:r>
            <a:r>
              <a:rPr lang="en-US" altLang="ko-KR" sz="1600" dirty="0">
                <a:latin typeface="+mn-ea"/>
              </a:rPr>
              <a:t>/</a:t>
            </a:r>
            <a:r>
              <a:rPr lang="en-US" altLang="ko-KR" sz="1600" dirty="0" err="1">
                <a:latin typeface="+mn-ea"/>
              </a:rPr>
              <a:t>졸업</a:t>
            </a:r>
            <a:r>
              <a:rPr lang="en-US" altLang="ko-KR" sz="1600" dirty="0">
                <a:latin typeface="+mn-ea"/>
              </a:rPr>
              <a:t> → </a:t>
            </a:r>
            <a:r>
              <a:rPr lang="en-US" altLang="ko-KR" sz="1600" dirty="0" err="1">
                <a:latin typeface="+mn-ea"/>
              </a:rPr>
              <a:t>논문심사</a:t>
            </a:r>
            <a:r>
              <a:rPr lang="en-US" altLang="ko-KR" sz="1600" dirty="0">
                <a:latin typeface="+mn-ea"/>
              </a:rPr>
              <a:t> → </a:t>
            </a:r>
            <a:r>
              <a:rPr lang="ko-KR" altLang="en-US" sz="1600" dirty="0" smtClean="0">
                <a:latin typeface="+mn-ea"/>
              </a:rPr>
              <a:t>학위청구논문</a:t>
            </a:r>
            <a:r>
              <a:rPr lang="en-US" altLang="ko-KR" sz="1600" dirty="0" err="1" smtClean="0">
                <a:latin typeface="+mn-ea"/>
              </a:rPr>
              <a:t>제출자격요건</a:t>
            </a:r>
            <a:r>
              <a:rPr lang="en-US" altLang="ko-KR" sz="1600" dirty="0" smtClean="0">
                <a:latin typeface="+mn-ea"/>
              </a:rPr>
              <a:t> (</a:t>
            </a:r>
            <a:r>
              <a:rPr lang="ko-KR" altLang="en-US" sz="1600" dirty="0" smtClean="0">
                <a:latin typeface="+mn-ea"/>
              </a:rPr>
              <a:t>신설</a:t>
            </a:r>
            <a:r>
              <a:rPr lang="en-US" altLang="ko-KR" sz="1600" dirty="0" smtClean="0">
                <a:latin typeface="+mn-ea"/>
              </a:rPr>
              <a:t>) </a:t>
            </a:r>
            <a:endParaRPr lang="en-US" altLang="ko-KR" sz="1600" dirty="0">
              <a:latin typeface="+mn-ea"/>
            </a:endParaRPr>
          </a:p>
          <a:p>
            <a:pPr marL="0" indent="0" fontAlgn="base" latinLnBrk="0">
              <a:buNone/>
            </a:pPr>
            <a:endParaRPr lang="en-US" altLang="ko-KR" sz="1600" dirty="0">
              <a:latin typeface="+mn-ea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62" y="1754411"/>
            <a:ext cx="2466375" cy="470543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348377" y="4873925"/>
            <a:ext cx="1759789" cy="276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489299" y="4827281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신설 메뉴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7108166" y="5011947"/>
            <a:ext cx="38113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775" y="0"/>
            <a:ext cx="18002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518" y="14349"/>
            <a:ext cx="6048937" cy="63891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9DAD30-C5B5-4FF5-92B6-0215D38214D9}"/>
              </a:ext>
            </a:extLst>
          </p:cNvPr>
          <p:cNvSpPr txBox="1"/>
          <p:nvPr/>
        </p:nvSpPr>
        <p:spPr>
          <a:xfrm>
            <a:off x="465898" y="223323"/>
            <a:ext cx="11260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ko-KR" altLang="en-US" sz="4000" b="1" dirty="0" smtClean="0">
                <a:solidFill>
                  <a:srgbClr val="84001F"/>
                </a:solidFill>
                <a:latin typeface="+mn-ea"/>
              </a:rPr>
              <a:t>포탈</a:t>
            </a:r>
            <a:endParaRPr lang="ko-KR" altLang="en-US" sz="4000" b="1" dirty="0">
              <a:solidFill>
                <a:srgbClr val="850523"/>
              </a:solidFill>
              <a:latin typeface="+mn-ea"/>
            </a:endParaRPr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996076" y="931209"/>
            <a:ext cx="7233524" cy="5088197"/>
          </a:xfrm>
        </p:spPr>
        <p:txBody>
          <a:bodyPr>
            <a:noAutofit/>
          </a:bodyPr>
          <a:lstStyle>
            <a:lvl1pPr marL="257175" indent="-257175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Font typeface="Wingdings" pitchFamily="2" charset="2"/>
              <a:buChar char="§"/>
            </a:pPr>
            <a:endParaRPr lang="en-US" altLang="ko-KR" b="1" dirty="0" smtClean="0">
              <a:solidFill>
                <a:srgbClr val="850523"/>
              </a:solidFill>
              <a:latin typeface="+mn-ea"/>
            </a:endParaRPr>
          </a:p>
          <a:p>
            <a:pPr marL="0" indent="0" fontAlgn="base" latinLnBrk="0">
              <a:buNone/>
            </a:pPr>
            <a:endParaRPr lang="en-US" altLang="ko-KR" sz="1600" dirty="0">
              <a:latin typeface="고려대학교M" panose="02020603020101020101" pitchFamily="18" charset="-127"/>
              <a:ea typeface="고려대학교M" panose="0202060302010102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2898" y="1616085"/>
            <a:ext cx="6047117" cy="94027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8983562" y="2285530"/>
            <a:ext cx="255919" cy="2199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775" y="0"/>
            <a:ext cx="1800225" cy="87630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3110966" y="4663442"/>
            <a:ext cx="5828000" cy="5415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9033032" y="4855757"/>
            <a:ext cx="262028" cy="24410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9189621" y="2239208"/>
            <a:ext cx="2481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※ </a:t>
            </a:r>
            <a:r>
              <a:rPr lang="ko-KR" altLang="en-US" sz="900" dirty="0" err="1" smtClean="0"/>
              <a:t>충족여부</a:t>
            </a:r>
            <a:r>
              <a:rPr lang="ko-KR" altLang="en-US" sz="900" dirty="0" smtClean="0"/>
              <a:t> 표기 내용 구분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 </a:t>
            </a:r>
            <a:r>
              <a:rPr lang="ko-KR" altLang="en-US" sz="900" dirty="0" smtClean="0"/>
              <a:t>① 충족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최종 합격한 날짜가 표기됨</a:t>
            </a:r>
            <a:endParaRPr lang="en-US" altLang="ko-KR" sz="900" dirty="0" smtClean="0"/>
          </a:p>
          <a:p>
            <a:r>
              <a:rPr lang="ko-KR" altLang="en-US" sz="900" dirty="0" smtClean="0"/>
              <a:t>             </a:t>
            </a:r>
            <a:endParaRPr lang="en-US" altLang="ko-KR" sz="900" b="1" dirty="0" smtClean="0"/>
          </a:p>
          <a:p>
            <a:r>
              <a:rPr lang="ko-KR" altLang="en-US" sz="900" dirty="0" smtClean="0"/>
              <a:t> ② </a:t>
            </a:r>
            <a:r>
              <a:rPr lang="ko-KR" altLang="en-US" sz="900" dirty="0" err="1" smtClean="0"/>
              <a:t>미충족</a:t>
            </a:r>
            <a:r>
              <a:rPr lang="en-US" altLang="ko-KR" sz="900" dirty="0" smtClean="0"/>
              <a:t>: </a:t>
            </a:r>
            <a:r>
              <a:rPr lang="ko-KR" altLang="en-US" sz="900" dirty="0" err="1" smtClean="0">
                <a:solidFill>
                  <a:srgbClr val="FF0000"/>
                </a:solidFill>
              </a:rPr>
              <a:t>미이수</a:t>
            </a:r>
            <a:r>
              <a:rPr lang="ko-KR" altLang="en-US" sz="900" dirty="0" smtClean="0"/>
              <a:t> 혹은</a:t>
            </a:r>
            <a:r>
              <a:rPr lang="en-US" altLang="ko-KR" sz="900" dirty="0" smtClean="0"/>
              <a:t> </a:t>
            </a:r>
            <a:r>
              <a:rPr lang="ko-KR" altLang="en-US" sz="900" dirty="0" err="1" smtClean="0">
                <a:solidFill>
                  <a:srgbClr val="FF0000"/>
                </a:solidFill>
              </a:rPr>
              <a:t>미충족</a:t>
            </a:r>
            <a:r>
              <a:rPr lang="ko-KR" altLang="en-US" sz="900" dirty="0" err="1" smtClean="0"/>
              <a:t>으로</a:t>
            </a:r>
            <a:r>
              <a:rPr lang="ko-KR" altLang="en-US" sz="900" dirty="0" smtClean="0"/>
              <a:t> 표기됨</a:t>
            </a:r>
            <a:endParaRPr lang="en-US" altLang="ko-KR" sz="900" dirty="0" smtClean="0"/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      </a:t>
            </a:r>
            <a:r>
              <a:rPr lang="ko-KR" altLang="en-US" sz="900" b="1" dirty="0"/>
              <a:t> </a:t>
            </a:r>
            <a:r>
              <a:rPr lang="ko-KR" altLang="en-US" sz="900" b="1" dirty="0" smtClean="0"/>
              <a:t>    학위청구논문 </a:t>
            </a:r>
            <a:r>
              <a:rPr lang="ko-KR" altLang="en-US" sz="900" b="1" dirty="0" err="1" smtClean="0"/>
              <a:t>심사신청</a:t>
            </a:r>
            <a:r>
              <a:rPr lang="ko-KR" altLang="en-US" sz="900" b="1" dirty="0" smtClean="0"/>
              <a:t> 불가능</a:t>
            </a:r>
            <a:endParaRPr lang="en-US" altLang="ko-KR" sz="9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9285953" y="4855757"/>
            <a:ext cx="2786340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u="sng" dirty="0">
                <a:solidFill>
                  <a:srgbClr val="FF0000"/>
                </a:solidFill>
              </a:rPr>
              <a:t>※</a:t>
            </a:r>
            <a:r>
              <a:rPr lang="ko-KR" altLang="en-US" sz="1100" b="1" u="sng" dirty="0" smtClean="0">
                <a:solidFill>
                  <a:srgbClr val="FF0000"/>
                </a:solidFill>
              </a:rPr>
              <a:t> </a:t>
            </a:r>
            <a:r>
              <a:rPr lang="ko-KR" altLang="en-US" sz="1100" b="1" u="sng" dirty="0" err="1" smtClean="0">
                <a:solidFill>
                  <a:srgbClr val="FF0000"/>
                </a:solidFill>
              </a:rPr>
              <a:t>신청내역</a:t>
            </a:r>
            <a:r>
              <a:rPr lang="ko-KR" altLang="en-US" sz="1100" b="1" u="sng" dirty="0" smtClean="0">
                <a:solidFill>
                  <a:srgbClr val="FF0000"/>
                </a:solidFill>
              </a:rPr>
              <a:t> </a:t>
            </a:r>
            <a:r>
              <a:rPr lang="ko-KR" altLang="en-US" sz="1100" b="1" u="sng" dirty="0">
                <a:solidFill>
                  <a:srgbClr val="FF0000"/>
                </a:solidFill>
              </a:rPr>
              <a:t>등이 </a:t>
            </a:r>
            <a:r>
              <a:rPr lang="ko-KR" altLang="en-US" sz="1100" b="1" u="sng" dirty="0" smtClean="0">
                <a:solidFill>
                  <a:srgbClr val="FF0000"/>
                </a:solidFill>
              </a:rPr>
              <a:t>표기되는 경우</a:t>
            </a:r>
            <a:r>
              <a:rPr lang="en-US" altLang="ko-KR" sz="1100" b="1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ko-KR" sz="900" b="1" dirty="0" smtClean="0"/>
              <a:t>  1) </a:t>
            </a:r>
            <a:r>
              <a:rPr lang="ko-KR" altLang="en-US" sz="900" b="1" dirty="0" err="1" smtClean="0"/>
              <a:t>외국어시험</a:t>
            </a:r>
            <a:r>
              <a:rPr lang="ko-KR" altLang="en-US" sz="900" b="1" dirty="0" smtClean="0"/>
              <a:t> 불합격</a:t>
            </a:r>
            <a:endParaRPr lang="en-US" altLang="ko-KR" sz="900" b="1" dirty="0" smtClean="0"/>
          </a:p>
          <a:p>
            <a:r>
              <a:rPr lang="en-US" altLang="ko-KR" sz="900" b="1" dirty="0" smtClean="0"/>
              <a:t>  2) </a:t>
            </a:r>
            <a:r>
              <a:rPr lang="ko-KR" altLang="en-US" sz="900" b="1" dirty="0" smtClean="0"/>
              <a:t>특정 </a:t>
            </a:r>
            <a:r>
              <a:rPr lang="en-US" altLang="ko-KR" sz="900" b="1" dirty="0" smtClean="0"/>
              <a:t>16</a:t>
            </a:r>
            <a:r>
              <a:rPr lang="ko-KR" altLang="en-US" sz="900" b="1" dirty="0" smtClean="0"/>
              <a:t>개 학과의 박사</a:t>
            </a:r>
            <a:r>
              <a:rPr lang="en-US" altLang="ko-KR" sz="900" b="1" dirty="0" smtClean="0"/>
              <a:t>, </a:t>
            </a:r>
            <a:r>
              <a:rPr lang="ko-KR" altLang="en-US" sz="900" b="1" dirty="0" smtClean="0"/>
              <a:t>석박사통합과정 학생</a:t>
            </a:r>
            <a:endParaRPr lang="en-US" altLang="ko-KR" sz="900" b="1" dirty="0" smtClean="0"/>
          </a:p>
          <a:p>
            <a:r>
              <a:rPr lang="en-US" altLang="ko-KR" sz="900" b="1" dirty="0" smtClean="0"/>
              <a:t>      :</a:t>
            </a:r>
            <a:r>
              <a:rPr lang="ko-KR" altLang="en-US" sz="900" b="1" dirty="0"/>
              <a:t>두 개의 외국어 합격이 필요하므로 </a:t>
            </a:r>
            <a:endParaRPr lang="en-US" altLang="ko-KR" sz="900" b="1" dirty="0"/>
          </a:p>
          <a:p>
            <a:r>
              <a:rPr lang="en-US" altLang="ko-KR" sz="900" b="1" dirty="0"/>
              <a:t>       </a:t>
            </a:r>
            <a:r>
              <a:rPr lang="ko-KR" altLang="en-US" sz="900" b="1" dirty="0"/>
              <a:t>한 개만 합격</a:t>
            </a:r>
            <a:r>
              <a:rPr lang="en-US" altLang="ko-KR" sz="900" b="1" dirty="0"/>
              <a:t>(or </a:t>
            </a:r>
            <a:r>
              <a:rPr lang="ko-KR" altLang="en-US" sz="900" b="1" dirty="0"/>
              <a:t>면제</a:t>
            </a:r>
            <a:r>
              <a:rPr lang="en-US" altLang="ko-KR" sz="900" b="1" dirty="0"/>
              <a:t>)</a:t>
            </a:r>
            <a:r>
              <a:rPr lang="ko-KR" altLang="en-US" sz="900" b="1" dirty="0" smtClean="0"/>
              <a:t>했을 시 </a:t>
            </a:r>
            <a:r>
              <a:rPr lang="ko-KR" altLang="en-US" sz="900" b="1" dirty="0"/>
              <a:t>출력됨</a:t>
            </a:r>
            <a:endParaRPr lang="en-US" altLang="ko-KR" sz="900" b="1" dirty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* </a:t>
            </a:r>
            <a:r>
              <a:rPr lang="ko-KR" altLang="en-US" sz="900" b="1" dirty="0" smtClean="0"/>
              <a:t>최종 합격</a:t>
            </a:r>
            <a:r>
              <a:rPr lang="en-US" altLang="ko-KR" sz="900" b="1" dirty="0" smtClean="0"/>
              <a:t>, </a:t>
            </a:r>
            <a:r>
              <a:rPr lang="ko-KR" altLang="en-US" sz="900" b="1" dirty="0" smtClean="0"/>
              <a:t>면제될 경우 표기되지 않음</a:t>
            </a:r>
            <a:endParaRPr lang="ko-KR" altLang="en-US" sz="900" b="1" dirty="0"/>
          </a:p>
        </p:txBody>
      </p:sp>
      <p:sp>
        <p:nvSpPr>
          <p:cNvPr id="17" name="직사각형 16"/>
          <p:cNvSpPr/>
          <p:nvPr/>
        </p:nvSpPr>
        <p:spPr>
          <a:xfrm>
            <a:off x="7244862" y="899293"/>
            <a:ext cx="517490" cy="15076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415375" y="869762"/>
            <a:ext cx="2385471" cy="22858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른쪽 화살표 18"/>
          <p:cNvSpPr/>
          <p:nvPr/>
        </p:nvSpPr>
        <p:spPr>
          <a:xfrm>
            <a:off x="8829660" y="911205"/>
            <a:ext cx="284063" cy="24410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9103659" y="919858"/>
            <a:ext cx="2855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latin typeface="+mn-ea"/>
              </a:rPr>
              <a:t>Ex) </a:t>
            </a:r>
            <a:r>
              <a:rPr lang="en-US" altLang="ko-KR" sz="900" dirty="0" smtClean="0">
                <a:latin typeface="+mn-ea"/>
              </a:rPr>
              <a:t>2024 – 1 :  2024</a:t>
            </a:r>
            <a:r>
              <a:rPr lang="ko-KR" altLang="en-US" sz="900" dirty="0" smtClean="0">
                <a:latin typeface="+mn-ea"/>
              </a:rPr>
              <a:t>년 </a:t>
            </a:r>
            <a:r>
              <a:rPr lang="en-US" altLang="ko-KR" sz="900" dirty="0" smtClean="0">
                <a:latin typeface="+mn-ea"/>
              </a:rPr>
              <a:t>1</a:t>
            </a:r>
            <a:r>
              <a:rPr lang="ko-KR" altLang="en-US" sz="900" dirty="0" smtClean="0">
                <a:latin typeface="+mn-ea"/>
              </a:rPr>
              <a:t>학기까지 논문 제출하여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         </a:t>
            </a:r>
            <a:r>
              <a:rPr lang="ko-KR" altLang="en-US" sz="900" dirty="0" smtClean="0">
                <a:latin typeface="+mn-ea"/>
              </a:rPr>
              <a:t>통과해야 </a:t>
            </a:r>
            <a:r>
              <a:rPr lang="ko-KR" altLang="en-US" sz="900" dirty="0">
                <a:latin typeface="+mn-ea"/>
              </a:rPr>
              <a:t>졸업 </a:t>
            </a:r>
            <a:r>
              <a:rPr lang="ko-KR" altLang="en-US" sz="900" dirty="0" smtClean="0">
                <a:latin typeface="+mn-ea"/>
              </a:rPr>
              <a:t>가능</a:t>
            </a:r>
            <a:endParaRPr lang="en-US" altLang="ko-KR" sz="900" dirty="0" smtClean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               논문 제출이 불가능할 경우</a:t>
            </a:r>
            <a:r>
              <a:rPr lang="en-US" altLang="ko-KR" sz="900" dirty="0" smtClean="0">
                <a:latin typeface="+mn-ea"/>
              </a:rPr>
              <a:t>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         </a:t>
            </a:r>
            <a:r>
              <a:rPr lang="ko-KR" altLang="en-US" sz="900" dirty="0" err="1" smtClean="0">
                <a:latin typeface="+mn-ea"/>
              </a:rPr>
              <a:t>학적상태는</a:t>
            </a:r>
            <a:r>
              <a:rPr lang="ko-KR" altLang="en-US" sz="900" dirty="0">
                <a:latin typeface="+mn-ea"/>
              </a:rPr>
              <a:t> </a:t>
            </a:r>
            <a:r>
              <a:rPr lang="ko-KR" altLang="en-US" sz="900" dirty="0" smtClean="0">
                <a:latin typeface="+mn-ea"/>
              </a:rPr>
              <a:t>아래와 같이 처리 됨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         </a:t>
            </a:r>
            <a:r>
              <a:rPr lang="en-US" altLang="ko-KR" sz="900" b="1" dirty="0" smtClean="0">
                <a:latin typeface="+mn-ea"/>
              </a:rPr>
              <a:t>* </a:t>
            </a:r>
            <a:r>
              <a:rPr lang="ko-KR" altLang="en-US" sz="900" b="1" dirty="0" smtClean="0">
                <a:latin typeface="+mn-ea"/>
              </a:rPr>
              <a:t>수료자</a:t>
            </a:r>
            <a:r>
              <a:rPr lang="en-US" altLang="ko-KR" sz="900" b="1" dirty="0" smtClean="0">
                <a:latin typeface="+mn-ea"/>
              </a:rPr>
              <a:t>:</a:t>
            </a:r>
            <a:r>
              <a:rPr lang="ko-KR" altLang="en-US" sz="900" b="1" dirty="0" smtClean="0">
                <a:latin typeface="+mn-ea"/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‘</a:t>
            </a:r>
            <a:r>
              <a:rPr lang="ko-KR" altLang="en-US" sz="900" b="1" dirty="0" err="1" smtClean="0">
                <a:solidFill>
                  <a:srgbClr val="FF0000"/>
                </a:solidFill>
                <a:latin typeface="+mn-ea"/>
              </a:rPr>
              <a:t>영구수료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’</a:t>
            </a:r>
            <a:endParaRPr lang="en-US" altLang="ko-KR" sz="900" b="1" dirty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                     </a:t>
            </a:r>
            <a:r>
              <a:rPr lang="ko-KR" altLang="en-US" sz="900" b="1" dirty="0" err="1" smtClean="0">
                <a:latin typeface="+mn-ea"/>
              </a:rPr>
              <a:t>미수료자</a:t>
            </a:r>
            <a:r>
              <a:rPr lang="en-US" altLang="ko-KR" sz="900" b="1" dirty="0" smtClean="0">
                <a:latin typeface="+mn-ea"/>
              </a:rPr>
              <a:t>: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 ‘</a:t>
            </a:r>
            <a:r>
              <a:rPr lang="ko-KR" altLang="en-US" sz="900" b="1" dirty="0" smtClean="0">
                <a:solidFill>
                  <a:srgbClr val="FF0000"/>
                </a:solidFill>
                <a:latin typeface="+mn-ea"/>
              </a:rPr>
              <a:t>제적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’</a:t>
            </a:r>
            <a:endParaRPr lang="ko-KR" altLang="en-US" sz="900" b="1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4" name="꺾인 연결선 13"/>
          <p:cNvCxnSpPr/>
          <p:nvPr/>
        </p:nvCxnSpPr>
        <p:spPr>
          <a:xfrm>
            <a:off x="9658953" y="2943251"/>
            <a:ext cx="207818" cy="94890"/>
          </a:xfrm>
          <a:prstGeom prst="bentConnector3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95060" y="448642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[</a:t>
            </a:r>
            <a:r>
              <a:rPr lang="ko-KR" altLang="en-US" b="1" dirty="0" err="1" smtClean="0">
                <a:solidFill>
                  <a:srgbClr val="0000FF"/>
                </a:solidFill>
              </a:rPr>
              <a:t>뒷면참조</a:t>
            </a:r>
            <a:r>
              <a:rPr lang="en-US" altLang="ko-KR" b="1" dirty="0">
                <a:solidFill>
                  <a:srgbClr val="0000FF"/>
                </a:solidFill>
              </a:rPr>
              <a:t>]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88" r="957" b="18908"/>
          <a:stretch/>
        </p:blipFill>
        <p:spPr>
          <a:xfrm>
            <a:off x="448910" y="2218286"/>
            <a:ext cx="5991038" cy="11055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9DAD30-C5B5-4FF5-92B6-0215D38214D9}"/>
              </a:ext>
            </a:extLst>
          </p:cNvPr>
          <p:cNvSpPr txBox="1"/>
          <p:nvPr/>
        </p:nvSpPr>
        <p:spPr>
          <a:xfrm>
            <a:off x="465898" y="223323"/>
            <a:ext cx="11260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4001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포탈</a:t>
            </a:r>
            <a:endParaRPr kumimoji="0" lang="ko-KR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850523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996076" y="931209"/>
            <a:ext cx="7233524" cy="5088197"/>
          </a:xfrm>
        </p:spPr>
        <p:txBody>
          <a:bodyPr>
            <a:noAutofit/>
          </a:bodyPr>
          <a:lstStyle>
            <a:lvl1pPr marL="257175" indent="-257175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850523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고려대학교M" panose="02020603020101020101" pitchFamily="18" charset="-127"/>
              <a:ea typeface="고려대학교M" panose="02020603020101020101" pitchFamily="18" charset="-127"/>
              <a:cs typeface="+mn-cs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775" y="0"/>
            <a:ext cx="1800225" cy="87630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648345" y="2812425"/>
            <a:ext cx="5828000" cy="5415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7244862" y="899293"/>
            <a:ext cx="517490" cy="15076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996076" y="931209"/>
            <a:ext cx="10458862" cy="5088197"/>
          </a:xfrm>
        </p:spPr>
        <p:txBody>
          <a:bodyPr>
            <a:noAutofit/>
          </a:bodyPr>
          <a:lstStyle>
            <a:lvl1pPr marL="257175" indent="-257175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50523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충족 결과 상세</a:t>
            </a: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solidFill>
                <a:srgbClr val="850523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: </a:t>
            </a:r>
            <a:r>
              <a:rPr lang="ko-KR" altLang="en-US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아래와 같이 </a:t>
            </a:r>
            <a:r>
              <a:rPr kumimoji="0" lang="ko-KR" alt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외국어시험</a:t>
            </a:r>
            <a:r>
              <a:rPr kumimoji="0" lang="ko-KR" alt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 신청 내역이 표기되는 경우</a:t>
            </a: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" t="61308" r="290" b="21690"/>
          <a:stretch/>
        </p:blipFill>
        <p:spPr>
          <a:xfrm>
            <a:off x="465898" y="3408928"/>
            <a:ext cx="6044284" cy="1206912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696396" y="4074204"/>
            <a:ext cx="5813785" cy="54001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오른쪽 화살표 25"/>
          <p:cNvSpPr/>
          <p:nvPr/>
        </p:nvSpPr>
        <p:spPr>
          <a:xfrm>
            <a:off x="6639383" y="2973234"/>
            <a:ext cx="255919" cy="2199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7" name="오른쪽 화살표 26"/>
          <p:cNvSpPr/>
          <p:nvPr/>
        </p:nvSpPr>
        <p:spPr>
          <a:xfrm>
            <a:off x="6639383" y="4234221"/>
            <a:ext cx="255919" cy="2199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9053" y="2898555"/>
            <a:ext cx="4137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① </a:t>
            </a:r>
            <a:r>
              <a:rPr kumimoji="0" lang="ko-KR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외국어시험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 응시 후 </a:t>
            </a:r>
            <a:r>
              <a:rPr kumimoji="0" lang="ko-KR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불합격할 경우 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09053" y="3965455"/>
            <a:ext cx="51571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② 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특정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16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개 학과의 박사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석박사통합과정 학생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: </a:t>
            </a:r>
            <a:r>
              <a:rPr kumimoji="0" lang="ko-KR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두 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개의 외국어 합격이 필요하므로 </a:t>
            </a: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</a:t>
            </a:r>
            <a:r>
              <a:rPr kumimoji="0" lang="ko-KR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한 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개만 합격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(or 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면제 신청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)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했을 시 출력됨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345" y="5160109"/>
            <a:ext cx="9035549" cy="91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775" y="0"/>
            <a:ext cx="1800225" cy="876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898" y="2702315"/>
            <a:ext cx="112517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▶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신입생 강좌 문의</a:t>
            </a:r>
            <a:r>
              <a:rPr lang="en-US" altLang="ko-KR" sz="2400" dirty="0"/>
              <a:t>: </a:t>
            </a:r>
            <a:r>
              <a:rPr lang="en-US" altLang="ko-KR" sz="2400" dirty="0" smtClean="0">
                <a:hlinkClick r:id="rId3"/>
              </a:rPr>
              <a:t>graduate_bk21@korea.ac.kr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▶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외국어 시험 문의</a:t>
            </a:r>
            <a:r>
              <a:rPr lang="en-US" altLang="ko-KR" sz="2400" dirty="0" smtClean="0"/>
              <a:t>: </a:t>
            </a:r>
            <a:r>
              <a:rPr lang="en-US" altLang="ko-KR" sz="2400" dirty="0" smtClean="0">
                <a:hlinkClick r:id="rId4"/>
              </a:rPr>
              <a:t>graduate2@korea.ac.kr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/>
              <a:t>▶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그 외 자세한 사항은 학과 내규에 따라 상이하므로 </a:t>
            </a:r>
            <a:r>
              <a:rPr lang="ko-KR" altLang="en-US" sz="2400" b="1" u="sng" dirty="0" smtClean="0"/>
              <a:t>소속대학 행정실</a:t>
            </a:r>
            <a:r>
              <a:rPr lang="ko-KR" altLang="en-US" sz="2400" dirty="0" smtClean="0"/>
              <a:t>에 문의</a:t>
            </a:r>
            <a:endParaRPr lang="ko-KR" alt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9DAD30-C5B5-4FF5-92B6-0215D38214D9}"/>
              </a:ext>
            </a:extLst>
          </p:cNvPr>
          <p:cNvSpPr txBox="1"/>
          <p:nvPr/>
        </p:nvSpPr>
        <p:spPr>
          <a:xfrm>
            <a:off x="465898" y="223323"/>
            <a:ext cx="11260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ko-KR" altLang="en-US" sz="4000" b="1" dirty="0" smtClean="0">
                <a:solidFill>
                  <a:srgbClr val="850523"/>
                </a:solidFill>
                <a:latin typeface="+mn-ea"/>
              </a:rPr>
              <a:t>문의사항</a:t>
            </a:r>
            <a:endParaRPr lang="ko-KR" altLang="en-US" sz="4000" b="1" dirty="0">
              <a:solidFill>
                <a:srgbClr val="850523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122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6815" y="2717321"/>
            <a:ext cx="6193766" cy="1915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495691" y="3485072"/>
            <a:ext cx="1233577" cy="8108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E37A9-2462-45E8-99B9-8745839F4A49}"/>
              </a:ext>
            </a:extLst>
          </p:cNvPr>
          <p:cNvSpPr txBox="1"/>
          <p:nvPr/>
        </p:nvSpPr>
        <p:spPr>
          <a:xfrm>
            <a:off x="2512877" y="3259354"/>
            <a:ext cx="6174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감사합니다</a:t>
            </a:r>
            <a:r>
              <a:rPr lang="en-US" altLang="ko-KR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.</a:t>
            </a:r>
            <a:endParaRPr lang="ko-KR" altLang="en-US" sz="4800" dirty="0">
              <a:solidFill>
                <a:srgbClr val="850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82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6815" y="2717321"/>
            <a:ext cx="6193766" cy="1915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495691" y="3485072"/>
            <a:ext cx="1233577" cy="8108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E37A9-2462-45E8-99B9-8745839F4A49}"/>
              </a:ext>
            </a:extLst>
          </p:cNvPr>
          <p:cNvSpPr txBox="1"/>
          <p:nvPr/>
        </p:nvSpPr>
        <p:spPr>
          <a:xfrm>
            <a:off x="1939299" y="2520691"/>
            <a:ext cx="6174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Dissertation Submission Requirements check </a:t>
            </a:r>
          </a:p>
          <a:p>
            <a:pPr algn="ctr"/>
            <a:r>
              <a:rPr lang="en-US" altLang="ko-KR" sz="4800" dirty="0" smtClean="0">
                <a:solidFill>
                  <a:srgbClr val="850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Manual</a:t>
            </a:r>
          </a:p>
        </p:txBody>
      </p:sp>
    </p:spTree>
    <p:extLst>
      <p:ext uri="{BB962C8B-B14F-4D97-AF65-F5344CB8AC3E}">
        <p14:creationId xmlns:p14="http://schemas.microsoft.com/office/powerpoint/2010/main" val="10748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9DAD30-C5B5-4FF5-92B6-0215D38214D9}"/>
              </a:ext>
            </a:extLst>
          </p:cNvPr>
          <p:cNvSpPr txBox="1"/>
          <p:nvPr/>
        </p:nvSpPr>
        <p:spPr>
          <a:xfrm>
            <a:off x="465898" y="223323"/>
            <a:ext cx="11260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altLang="ko-KR" sz="4000" b="1" dirty="0" smtClean="0">
                <a:solidFill>
                  <a:srgbClr val="84001F"/>
                </a:solidFill>
                <a:latin typeface="+mn-ea"/>
              </a:rPr>
              <a:t>Portal</a:t>
            </a:r>
            <a:endParaRPr lang="ko-KR" altLang="en-US" sz="4000" b="1" dirty="0">
              <a:solidFill>
                <a:srgbClr val="850523"/>
              </a:solidFill>
              <a:latin typeface="+mn-ea"/>
            </a:endParaRPr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530176" y="883170"/>
            <a:ext cx="11893737" cy="5088197"/>
          </a:xfrm>
        </p:spPr>
        <p:txBody>
          <a:bodyPr>
            <a:noAutofit/>
          </a:bodyPr>
          <a:lstStyle>
            <a:lvl1pPr marL="257175" indent="-257175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Font typeface="Wingdings" pitchFamily="2" charset="2"/>
              <a:buChar char="§"/>
            </a:pPr>
            <a:r>
              <a:rPr lang="ko-KR" altLang="en-US" sz="3200" b="1" dirty="0" smtClean="0">
                <a:latin typeface="고려대학교M" panose="02020603020101020101" pitchFamily="18" charset="-127"/>
                <a:ea typeface="고려대학교M" panose="02020603020101020101" pitchFamily="18" charset="-127"/>
              </a:rPr>
              <a:t> </a:t>
            </a:r>
            <a:r>
              <a:rPr lang="en-US" altLang="ko-KR" sz="3200" b="1" dirty="0" smtClean="0">
                <a:solidFill>
                  <a:srgbClr val="850523"/>
                </a:solidFill>
                <a:latin typeface="+mn-ea"/>
              </a:rPr>
              <a:t>MENU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+mn-ea"/>
              </a:rPr>
              <a:t>: </a:t>
            </a:r>
            <a:r>
              <a:rPr lang="en-US" altLang="ko-KR" sz="1500" dirty="0" smtClean="0">
                <a:latin typeface="+mn-ea"/>
              </a:rPr>
              <a:t>Registration/Graduation </a:t>
            </a:r>
            <a:r>
              <a:rPr lang="en-US" altLang="ko-KR" sz="1500" dirty="0"/>
              <a:t>→</a:t>
            </a:r>
            <a:r>
              <a:rPr lang="en-US" altLang="ko-KR" sz="1500" dirty="0" smtClean="0">
                <a:latin typeface="+mn-ea"/>
              </a:rPr>
              <a:t> </a:t>
            </a:r>
            <a:r>
              <a:rPr lang="en-US" altLang="ko-KR" sz="1500" dirty="0" smtClean="0"/>
              <a:t>Academic Records &amp; Graduation → Evaluation for Thesis → Dissertation Submission Requirements </a:t>
            </a:r>
          </a:p>
          <a:p>
            <a:pPr marL="0" indent="0" fontAlgn="base" latinLnBrk="0">
              <a:buNone/>
            </a:pPr>
            <a:endParaRPr lang="en-US" altLang="ko-KR" sz="1600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1641" y="540575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②</a:t>
            </a:r>
            <a:r>
              <a:rPr lang="en-US" altLang="ko-KR" b="1" dirty="0" smtClean="0">
                <a:solidFill>
                  <a:srgbClr val="FF0000"/>
                </a:solidFill>
              </a:rPr>
              <a:t>Click!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775" y="0"/>
            <a:ext cx="1800225" cy="8763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6240" y="1905533"/>
            <a:ext cx="2148749" cy="469216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870719" y="5405759"/>
            <a:ext cx="1759789" cy="3963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9622195" y="5577033"/>
            <a:ext cx="38113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98" y="3647335"/>
            <a:ext cx="6594375" cy="7656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40314" y="415309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①</a:t>
            </a:r>
            <a:r>
              <a:rPr lang="en-US" altLang="ko-KR" b="1" dirty="0" smtClean="0">
                <a:solidFill>
                  <a:srgbClr val="FF0000"/>
                </a:solidFill>
              </a:rPr>
              <a:t>Click!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3950868" y="4324366"/>
            <a:ext cx="38113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854" y="0"/>
            <a:ext cx="4192776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9DAD30-C5B5-4FF5-92B6-0215D38214D9}"/>
              </a:ext>
            </a:extLst>
          </p:cNvPr>
          <p:cNvSpPr txBox="1"/>
          <p:nvPr/>
        </p:nvSpPr>
        <p:spPr>
          <a:xfrm>
            <a:off x="465898" y="223323"/>
            <a:ext cx="11260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altLang="ko-KR" sz="4000" b="1" dirty="0" smtClean="0">
                <a:solidFill>
                  <a:srgbClr val="84001F"/>
                </a:solidFill>
                <a:latin typeface="+mn-ea"/>
              </a:rPr>
              <a:t>Portal</a:t>
            </a:r>
            <a:endParaRPr lang="ko-KR" altLang="en-US" sz="4000" b="1" dirty="0">
              <a:solidFill>
                <a:srgbClr val="850523"/>
              </a:solidFill>
              <a:latin typeface="+mn-ea"/>
            </a:endParaRPr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996076" y="931209"/>
            <a:ext cx="7233524" cy="5088197"/>
          </a:xfrm>
        </p:spPr>
        <p:txBody>
          <a:bodyPr>
            <a:noAutofit/>
          </a:bodyPr>
          <a:lstStyle>
            <a:lvl1pPr marL="257175" indent="-257175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 latinLnBrk="0">
              <a:buFont typeface="Wingdings" pitchFamily="2" charset="2"/>
              <a:buChar char="§"/>
            </a:pPr>
            <a:endParaRPr lang="en-US" altLang="ko-KR" b="1" dirty="0" smtClean="0">
              <a:solidFill>
                <a:srgbClr val="850523"/>
              </a:solidFill>
              <a:latin typeface="+mn-ea"/>
            </a:endParaRPr>
          </a:p>
          <a:p>
            <a:pPr marL="0" indent="0" fontAlgn="base" latinLnBrk="0">
              <a:buNone/>
            </a:pPr>
            <a:endParaRPr lang="en-US" altLang="ko-KR" sz="1600" dirty="0">
              <a:latin typeface="고려대학교M" panose="02020603020101020101" pitchFamily="18" charset="-127"/>
              <a:ea typeface="고려대학교M" panose="0202060302010102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175230" y="1548077"/>
            <a:ext cx="978661" cy="1892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7424172" y="1880813"/>
            <a:ext cx="255919" cy="2199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1775" y="0"/>
            <a:ext cx="1800225" cy="8763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30231" y="1834491"/>
            <a:ext cx="504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※ Status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The date of the final pass: C</a:t>
            </a:r>
            <a:r>
              <a:rPr lang="en-US" altLang="ko-KR" sz="900" dirty="0" smtClean="0"/>
              <a:t>ompleted </a:t>
            </a:r>
            <a:r>
              <a:rPr lang="en-US" altLang="ko-KR" sz="900" dirty="0"/>
              <a:t>of Dissertation </a:t>
            </a:r>
            <a:r>
              <a:rPr lang="en-US" altLang="ko-KR" sz="900" dirty="0" smtClean="0"/>
              <a:t>Submission </a:t>
            </a:r>
            <a:r>
              <a:rPr lang="en-US" altLang="ko-KR" sz="900" dirty="0"/>
              <a:t>Requirements            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7244862" y="899293"/>
            <a:ext cx="517490" cy="15076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525349" y="644815"/>
            <a:ext cx="829487" cy="1802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른쪽 화살표 18"/>
          <p:cNvSpPr/>
          <p:nvPr/>
        </p:nvSpPr>
        <p:spPr>
          <a:xfrm>
            <a:off x="7436253" y="612064"/>
            <a:ext cx="284063" cy="24410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7710252" y="620717"/>
            <a:ext cx="285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latin typeface="+mn-ea"/>
              </a:rPr>
              <a:t>Ex) </a:t>
            </a:r>
            <a:r>
              <a:rPr lang="en-US" altLang="ko-KR" sz="900" dirty="0" smtClean="0">
                <a:latin typeface="+mn-ea"/>
              </a:rPr>
              <a:t>2024 – 2 :  </a:t>
            </a:r>
            <a:r>
              <a:rPr lang="en-US" altLang="ko-KR" sz="900" dirty="0">
                <a:latin typeface="+mn-ea"/>
              </a:rPr>
              <a:t>In order to graduate, you must submit and pass the thesis by the </a:t>
            </a:r>
            <a:r>
              <a:rPr lang="en-US" altLang="ko-KR" sz="900" dirty="0" smtClean="0">
                <a:latin typeface="+mn-ea"/>
              </a:rPr>
              <a:t>fall </a:t>
            </a:r>
            <a:r>
              <a:rPr lang="en-US" altLang="ko-KR" sz="900" dirty="0">
                <a:latin typeface="+mn-ea"/>
              </a:rPr>
              <a:t>semester of 2024</a:t>
            </a:r>
            <a:endParaRPr lang="en-US" altLang="ko-KR" sz="900" dirty="0" smtClean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               </a:t>
            </a:r>
            <a:endParaRPr lang="ko-KR" altLang="en-US" sz="9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55450" y="1801516"/>
            <a:ext cx="978661" cy="1892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035258" y="1726924"/>
            <a:ext cx="32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※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5146775" y="1642719"/>
            <a:ext cx="1520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endCxn id="16" idx="0"/>
          </p:cNvCxnSpPr>
          <p:nvPr/>
        </p:nvCxnSpPr>
        <p:spPr>
          <a:xfrm>
            <a:off x="6644780" y="1642719"/>
            <a:ext cx="1" cy="158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타원 31"/>
          <p:cNvSpPr/>
          <p:nvPr/>
        </p:nvSpPr>
        <p:spPr>
          <a:xfrm>
            <a:off x="4535006" y="1179023"/>
            <a:ext cx="337930" cy="193887"/>
          </a:xfrm>
          <a:prstGeom prst="ellipse">
            <a:avLst/>
          </a:prstGeom>
          <a:solidFill>
            <a:schemeClr val="accent4">
              <a:alpha val="43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94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342</Words>
  <Application>Microsoft Office PowerPoint</Application>
  <PresentationFormat>와이드스크린</PresentationFormat>
  <Paragraphs>64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고려대학교B</vt:lpstr>
      <vt:lpstr>고려대학교M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정헌진[ 직원 / 심리학부행정팀 ]</cp:lastModifiedBy>
  <cp:revision>53</cp:revision>
  <cp:lastPrinted>2022-01-20T02:37:19Z</cp:lastPrinted>
  <dcterms:created xsi:type="dcterms:W3CDTF">2022-01-19T07:53:42Z</dcterms:created>
  <dcterms:modified xsi:type="dcterms:W3CDTF">2024-04-19T00:34:14Z</dcterms:modified>
</cp:coreProperties>
</file>